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6.png" ContentType="image/png"/>
  <Override PartName="/ppt/media/image2.png" ContentType="image/png"/>
  <Override PartName="/ppt/media/image7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694C60C-8796-449A-91D9-F2E137689EAA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2073B8-0FB0-4819-900D-F4E4F5E7586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F195E66-9640-4BA0-B187-D2271A638E1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80565A9-DFAE-443A-BE61-6233B45506F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E707364-6ADB-4A70-9A71-6814CDC3F40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9D77E47-CAB0-436F-81E6-0CEA2206D62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C9CE95B-27B7-4884-A839-26A76557050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E37BD8C-D5D2-4EBD-BD76-8341AB34CDA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F75F843-26AE-4ACC-B96F-E9569293FCF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D623A79-3D42-48E9-82B8-F0FDE25D453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40E9A5B-7D18-41B0-874C-89DEEAC6067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80972B0-E922-48E9-97D8-24334D70D6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8E0B402-BA54-4425-884C-1333F2AF0F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E2CF2BA-88ED-4C9E-9540-ACA32B9E1B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128DF2F-B788-4B60-9A1A-0E8A05DA410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2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2"/>
          <p:cNvSpPr/>
          <p:nvPr/>
        </p:nvSpPr>
        <p:spPr>
          <a:xfrm>
            <a:off x="251640" y="1222560"/>
            <a:ext cx="4966920" cy="311652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48" name="Picture 2" descr=""/>
          <p:cNvPicPr/>
          <p:nvPr/>
        </p:nvPicPr>
        <p:blipFill>
          <a:blip r:embed="rId1"/>
          <a:stretch/>
        </p:blipFill>
        <p:spPr>
          <a:xfrm>
            <a:off x="1080" y="360"/>
            <a:ext cx="9142200" cy="683892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2"/>
          <p:cNvSpPr/>
          <p:nvPr/>
        </p:nvSpPr>
        <p:spPr>
          <a:xfrm>
            <a:off x="0" y="0"/>
            <a:ext cx="914220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720" bIns="720" anchor="ctr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0" name="TextBox 55"/>
          <p:cNvSpPr/>
          <p:nvPr/>
        </p:nvSpPr>
        <p:spPr>
          <a:xfrm>
            <a:off x="5652000" y="1268640"/>
            <a:ext cx="3418200" cy="284400"/>
          </a:xfrm>
          <a:prstGeom prst="rect">
            <a:avLst/>
          </a:prstGeom>
          <a:gradFill rotWithShape="0">
            <a:gsLst>
              <a:gs pos="0">
                <a:srgbClr val="2371ab">
                  <a:alpha val="80000"/>
                </a:srgbClr>
              </a:gs>
              <a:gs pos="100000">
                <a:srgbClr val="2e94de">
                  <a:alpha val="80000"/>
                </a:srgbClr>
              </a:gs>
            </a:gsLst>
            <a:lin ang="16200000"/>
          </a:gradFill>
          <a:ln w="9525">
            <a:solidFill>
              <a:srgbClr val="4093cf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9720" rIns="99720" tIns="56880" bIns="56880" anchor="ctr">
            <a:noAutofit/>
          </a:bodyPr>
          <a:p>
            <a:pPr algn="ctr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Arial"/>
                <a:ea typeface="DejaVu Sans"/>
              </a:rPr>
              <a:t>Земельные участки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33440" y="77760"/>
            <a:ext cx="8386560" cy="822240"/>
          </a:xfrm>
          <a:prstGeom prst="rect">
            <a:avLst/>
          </a:prstGeom>
          <a:noFill/>
          <a:ln w="0">
            <a:noFill/>
          </a:ln>
          <a:effectLst>
            <a:outerShdw dist="16800" dir="2700000" blurRad="0" rotWithShape="0">
              <a:srgbClr val="0000ff">
                <a:alpha val="50000"/>
              </a:srgbClr>
            </a:outerShdw>
          </a:effectLst>
        </p:spPr>
        <p:txBody>
          <a:bodyPr numCol="1" spcCol="0" lIns="0" rIns="0" tIns="0" bIns="0" anchor="ctr">
            <a:normAutofit fontScale="8000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200" spc="-1" strike="noStrike">
                <a:solidFill>
                  <a:srgbClr val="ffffff"/>
                </a:solidFill>
                <a:latin typeface="Arial"/>
              </a:rPr>
              <a:t>Комплекс зданий и сооружений в составе семи объектов недвижимости</a:t>
            </a:r>
            <a:br>
              <a:rPr sz="2200"/>
            </a:br>
            <a:r>
              <a:rPr b="1" lang="ru-RU" sz="2200" spc="-1" strike="noStrike">
                <a:solidFill>
                  <a:srgbClr val="ffffff"/>
                </a:solidFill>
                <a:latin typeface="Arial"/>
              </a:rPr>
              <a:t>Адрес местоположения: Свердловская обл., гор. Заречный, территория Промплощадки БАЭС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Прямоугольник 69"/>
          <p:cNvSpPr/>
          <p:nvPr/>
        </p:nvSpPr>
        <p:spPr>
          <a:xfrm>
            <a:off x="85320" y="6505560"/>
            <a:ext cx="21924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chemeClr val="accent2">
                    <a:lumMod val="75000"/>
                  </a:schemeClr>
                </a:solidFill>
                <a:latin typeface="Calibri"/>
                <a:ea typeface="DejaVu Sans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170"/>
          <p:cNvSpPr/>
          <p:nvPr/>
        </p:nvSpPr>
        <p:spPr>
          <a:xfrm>
            <a:off x="5760000" y="2700000"/>
            <a:ext cx="3238920" cy="286200"/>
          </a:xfrm>
          <a:prstGeom prst="rect">
            <a:avLst/>
          </a:prstGeom>
          <a:gradFill rotWithShape="0">
            <a:gsLst>
              <a:gs pos="0">
                <a:srgbClr val="2371ab">
                  <a:alpha val="80000"/>
                </a:srgbClr>
              </a:gs>
              <a:gs pos="100000">
                <a:srgbClr val="2e94de">
                  <a:alpha val="80000"/>
                </a:srgbClr>
              </a:gs>
            </a:gsLst>
            <a:lin ang="16200000"/>
          </a:gradFill>
          <a:ln w="9525">
            <a:solidFill>
              <a:srgbClr val="4093cf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9720" rIns="99720" tIns="56880" bIns="56880" anchor="ctr">
            <a:noAutofit/>
          </a:bodyPr>
          <a:p>
            <a:pPr algn="ctr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Arial"/>
                <a:ea typeface="DejaVu Sans"/>
              </a:rPr>
              <a:t>Объекты НИ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Полилиния 194"/>
          <p:cNvSpPr/>
          <p:nvPr/>
        </p:nvSpPr>
        <p:spPr>
          <a:xfrm>
            <a:off x="5580000" y="1260000"/>
            <a:ext cx="3598920" cy="1266840"/>
          </a:xfrm>
          <a:custGeom>
            <a:avLst/>
            <a:gdLst>
              <a:gd name="textAreaLeft" fmla="*/ 0 w 3598920"/>
              <a:gd name="textAreaRight" fmla="*/ 3600720 w 3598920"/>
              <a:gd name="textAreaTop" fmla="*/ 0 h 1266840"/>
              <a:gd name="textAreaBottom" fmla="*/ 1268640 h 1266840"/>
            </a:gdLst>
            <a:ahLst/>
            <a:rect l="textAreaLeft" t="textAreaTop" r="textAreaRight" b="textAreaBottom"/>
            <a:pathLst>
              <a:path w="2181579" h="3351644">
                <a:moveTo>
                  <a:pt x="0" y="0"/>
                </a:moveTo>
                <a:lnTo>
                  <a:pt x="2181579" y="0"/>
                </a:lnTo>
                <a:lnTo>
                  <a:pt x="2181579" y="3351644"/>
                </a:lnTo>
                <a:lnTo>
                  <a:pt x="0" y="3351644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1800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Площадь общая: 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7544664 кв.м.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Право: 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собственность Российской Федерации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Кадастровый номер: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66:42:0102001:1148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Обременения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: санитарно-защитная зона, зона безопасности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Категория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: для промышленных целей, энергетики...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ВРИ: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для промышленных целей (промплощадка I-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III очереди Белоярской АЭС, в т.ч. площадки 1,2 стройбазы)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Полилиния 87"/>
          <p:cNvSpPr/>
          <p:nvPr/>
        </p:nvSpPr>
        <p:spPr>
          <a:xfrm>
            <a:off x="5508360" y="3069000"/>
            <a:ext cx="3598200" cy="1047960"/>
          </a:xfrm>
          <a:custGeom>
            <a:avLst/>
            <a:gdLst>
              <a:gd name="textAreaLeft" fmla="*/ 0 w 3598200"/>
              <a:gd name="textAreaRight" fmla="*/ 3600000 w 3598200"/>
              <a:gd name="textAreaTop" fmla="*/ 0 h 1047960"/>
              <a:gd name="textAreaBottom" fmla="*/ 1049760 h 1047960"/>
            </a:gdLst>
            <a:ahLst/>
            <a:rect l="textAreaLeft" t="textAreaTop" r="textAreaRight" b="textAreaBottom"/>
            <a:pathLst>
              <a:path w="2181579" h="3351644">
                <a:moveTo>
                  <a:pt x="0" y="0"/>
                </a:moveTo>
                <a:lnTo>
                  <a:pt x="2181579" y="0"/>
                </a:lnTo>
                <a:lnTo>
                  <a:pt x="2181579" y="3351644"/>
                </a:lnTo>
                <a:lnTo>
                  <a:pt x="0" y="3351644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Здания и сооружения в составе: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ru-RU" sz="900" spc="-1" strike="noStrike">
                <a:solidFill>
                  <a:srgbClr val="000000"/>
                </a:solidFill>
                <a:latin typeface="Calibri"/>
                <a:ea typeface="DejaVu Sans"/>
              </a:rPr>
              <a:t>66:42:0102001:1997 ;  66:42:0102001:2008 ; 66:42:0102001:2066;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ru-RU" sz="900" spc="-1" strike="noStrike">
                <a:solidFill>
                  <a:srgbClr val="000000"/>
                </a:solidFill>
                <a:latin typeface="Calibri"/>
                <a:ea typeface="DejaVu Sans"/>
              </a:rPr>
              <a:t>66:42:0102001:2009 ; 66:42:0102001:2019 ;  66:42:0102001:2076;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ru-RU" sz="900" spc="-1" strike="noStrike">
                <a:solidFill>
                  <a:srgbClr val="000000"/>
                </a:solidFill>
                <a:latin typeface="Calibri"/>
                <a:ea typeface="DejaVu Sans"/>
              </a:rPr>
              <a:t>66:42:0102001:2025. 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Право: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собственность АО «Концерн Росэнергоатом»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Обременения: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три здания переданы в аренду до 31.08.2024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Состояние: </a:t>
            </a: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требуется ремонт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88"/>
          <p:cNvSpPr/>
          <p:nvPr/>
        </p:nvSpPr>
        <p:spPr>
          <a:xfrm>
            <a:off x="5663520" y="4140000"/>
            <a:ext cx="3418200" cy="284400"/>
          </a:xfrm>
          <a:prstGeom prst="rect">
            <a:avLst/>
          </a:prstGeom>
          <a:gradFill rotWithShape="0">
            <a:gsLst>
              <a:gs pos="0">
                <a:srgbClr val="2371ab">
                  <a:alpha val="80000"/>
                </a:srgbClr>
              </a:gs>
              <a:gs pos="100000">
                <a:srgbClr val="2e94de">
                  <a:alpha val="80000"/>
                </a:srgbClr>
              </a:gs>
            </a:gsLst>
            <a:lin ang="16200000"/>
          </a:gradFill>
          <a:ln w="9525">
            <a:solidFill>
              <a:srgbClr val="4093cf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9720" rIns="99720" tIns="56880" bIns="56880" anchor="ctr">
            <a:noAutofit/>
          </a:bodyPr>
          <a:p>
            <a:pPr algn="ctr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Arial"/>
                <a:ea typeface="DejaVu Sans"/>
              </a:rPr>
              <a:t>Инженерные коммуникации (мощности)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Прямоугольник 1"/>
          <p:cNvSpPr/>
          <p:nvPr/>
        </p:nvSpPr>
        <p:spPr>
          <a:xfrm>
            <a:off x="5496480" y="4320360"/>
            <a:ext cx="3585240" cy="9342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1800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Электричество: нет (отключено)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Водоснабжение: нет (отключено)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Канализация: нет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Теплоснабжение: нет (отключено)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marL="180000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Газоснабжение: нет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ldNum" idx="7"/>
          </p:nvPr>
        </p:nvSpPr>
        <p:spPr>
          <a:xfrm rot="38400">
            <a:off x="8305560" y="6526080"/>
            <a:ext cx="837360" cy="19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ru-RU" sz="1600" spc="-1" strike="noStrike">
                <a:solidFill>
                  <a:srgbClr val="0070c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660B9673-AF04-43F2-A7FE-819F8D90FDB3}" type="slidenum">
              <a:rPr b="1" lang="ru-RU" sz="1600" spc="-1" strike="noStrike">
                <a:solidFill>
                  <a:srgbClr val="0070c0"/>
                </a:solidFill>
                <a:latin typeface="Calibri"/>
              </a:rPr>
              <a:t>1</a:t>
            </a:fld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TextBox 19"/>
          <p:cNvSpPr/>
          <p:nvPr/>
        </p:nvSpPr>
        <p:spPr>
          <a:xfrm>
            <a:off x="5616360" y="5293080"/>
            <a:ext cx="3418200" cy="286200"/>
          </a:xfrm>
          <a:prstGeom prst="rect">
            <a:avLst/>
          </a:prstGeom>
          <a:gradFill rotWithShape="0">
            <a:gsLst>
              <a:gs pos="0">
                <a:srgbClr val="2371ab">
                  <a:alpha val="80000"/>
                </a:srgbClr>
              </a:gs>
              <a:gs pos="100000">
                <a:srgbClr val="2e94de">
                  <a:alpha val="80000"/>
                </a:srgbClr>
              </a:gs>
            </a:gsLst>
            <a:lin ang="16200000"/>
          </a:gradFill>
          <a:ln w="9525">
            <a:solidFill>
              <a:srgbClr val="4093cf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9720" rIns="99720" tIns="56880" bIns="56880" anchor="ctr">
            <a:noAutofit/>
          </a:bodyPr>
          <a:p>
            <a:pPr algn="ctr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Arial"/>
                <a:ea typeface="DejaVu Sans"/>
              </a:rPr>
              <a:t>Контактная информация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Box 20"/>
          <p:cNvSpPr/>
          <p:nvPr/>
        </p:nvSpPr>
        <p:spPr>
          <a:xfrm>
            <a:off x="5580000" y="5580000"/>
            <a:ext cx="341820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Смирнягина Надежда Васильевна / номер телефона: 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8(34377)3-65-08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en-US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E-mail</a:t>
            </a: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: oimzo4-zn@belnpp.ru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2" descr=""/>
          <p:cNvPicPr/>
          <p:nvPr/>
        </p:nvPicPr>
        <p:blipFill>
          <a:blip r:embed="rId2"/>
          <a:stretch/>
        </p:blipFill>
        <p:spPr>
          <a:xfrm>
            <a:off x="198360" y="1302840"/>
            <a:ext cx="4966920" cy="30466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62" name="TextBox 18"/>
          <p:cNvSpPr/>
          <p:nvPr/>
        </p:nvSpPr>
        <p:spPr>
          <a:xfrm>
            <a:off x="360000" y="1340640"/>
            <a:ext cx="4680000" cy="56988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050" spc="-1" strike="noStrike">
                <a:solidFill>
                  <a:srgbClr val="0070c0"/>
                </a:solidFill>
                <a:latin typeface="Calibri"/>
                <a:ea typeface="DejaVu Sans"/>
              </a:rPr>
              <a:t>Аукцион, начальная стоимость 3 404 764 руб. 22 коп. с НДС,  шаг аукциона 68 095 руб.28 коп, размер задатка 340 476 руб.42 коп, период приема заявок с 10:00  03.06.2024 по 10:00  18.07.2024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Picture 2" descr=""/>
          <p:cNvPicPr/>
          <p:nvPr/>
        </p:nvPicPr>
        <p:blipFill>
          <a:blip r:embed="rId3"/>
          <a:stretch/>
        </p:blipFill>
        <p:spPr>
          <a:xfrm>
            <a:off x="180000" y="4500000"/>
            <a:ext cx="1258560" cy="17452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64" name="TextBox 8"/>
          <p:cNvSpPr/>
          <p:nvPr/>
        </p:nvSpPr>
        <p:spPr>
          <a:xfrm>
            <a:off x="107640" y="6480000"/>
            <a:ext cx="81723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Ссылка на </a:t>
            </a:r>
            <a:r>
              <a:rPr b="1" lang="en-U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atomproperty.ru </a:t>
            </a: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и ЭТП:  </a:t>
            </a:r>
            <a:r>
              <a:rPr b="0" lang="ru-RU" sz="1200" spc="-1" strike="noStrike">
                <a:solidFill>
                  <a:srgbClr val="000000"/>
                </a:solidFill>
                <a:latin typeface="PT Astra Sans"/>
                <a:ea typeface="Tahoma"/>
              </a:rPr>
              <a:t>https://www.fabrikant.ru/v2/trades/procedure/view/7fLuaha0FBHJpdAGhxGyrQ</a:t>
            </a: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3"/>
          <p:cNvSpPr/>
          <p:nvPr/>
        </p:nvSpPr>
        <p:spPr>
          <a:xfrm>
            <a:off x="7779240" y="63000"/>
            <a:ext cx="248400" cy="27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66" name="Picture 1" descr=""/>
          <p:cNvPicPr/>
          <p:nvPr/>
        </p:nvPicPr>
        <p:blipFill>
          <a:blip r:embed="rId4"/>
          <a:stretch/>
        </p:blipFill>
        <p:spPr>
          <a:xfrm>
            <a:off x="1440000" y="4500000"/>
            <a:ext cx="1438560" cy="17452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3" descr=""/>
          <p:cNvPicPr/>
          <p:nvPr/>
        </p:nvPicPr>
        <p:blipFill>
          <a:blip r:embed="rId5"/>
          <a:stretch/>
        </p:blipFill>
        <p:spPr>
          <a:xfrm>
            <a:off x="2880000" y="4500000"/>
            <a:ext cx="1258560" cy="17452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4" descr=""/>
          <p:cNvPicPr/>
          <p:nvPr/>
        </p:nvPicPr>
        <p:blipFill>
          <a:blip r:embed="rId6"/>
          <a:stretch/>
        </p:blipFill>
        <p:spPr>
          <a:xfrm>
            <a:off x="4140000" y="4500000"/>
            <a:ext cx="1258560" cy="17452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69" name="" descr=""/>
          <p:cNvPicPr/>
          <p:nvPr/>
        </p:nvPicPr>
        <p:blipFill>
          <a:blip r:embed="rId7"/>
          <a:stretch/>
        </p:blipFill>
        <p:spPr>
          <a:xfrm>
            <a:off x="180000" y="4633920"/>
            <a:ext cx="1258560" cy="148464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8"/>
          <a:stretch/>
        </p:blipFill>
        <p:spPr>
          <a:xfrm>
            <a:off x="1440720" y="4634640"/>
            <a:ext cx="1438560" cy="1484640"/>
          </a:xfrm>
          <a:prstGeom prst="rect">
            <a:avLst/>
          </a:prstGeom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9"/>
          <a:stretch/>
        </p:blipFill>
        <p:spPr>
          <a:xfrm>
            <a:off x="2880000" y="4633920"/>
            <a:ext cx="1258560" cy="148464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10"/>
          <a:stretch/>
        </p:blipFill>
        <p:spPr>
          <a:xfrm>
            <a:off x="4140000" y="4680000"/>
            <a:ext cx="1258560" cy="143856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11"/>
          <a:stretch/>
        </p:blipFill>
        <p:spPr>
          <a:xfrm>
            <a:off x="900000" y="1910520"/>
            <a:ext cx="3420000" cy="241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4693</TotalTime>
  <Application>LibreOffice/7.4.3.2$Linux_X86_64 LibreOffice_project/40$Build-2</Application>
  <AppVersion>15.0000</AppVersion>
  <Words>268</Words>
  <Paragraphs>73</Paragraphs>
  <Company>Rosatom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2016-10-31T13:36:47Z</dcterms:created>
  <dc:creator>Горина Зоя Александровна</dc:creator>
  <dc:description/>
  <dc:language>ru-RU</dc:language>
  <cp:lastModifiedBy/>
  <dcterms:modified xsi:type="dcterms:W3CDTF">2024-05-23T09:50:18Z</dcterms:modified>
  <cp:revision>80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Экран (4:3)</vt:lpwstr>
  </property>
  <property fmtid="{D5CDD505-2E9C-101B-9397-08002B2CF9AE}" pid="4" name="Slides">
    <vt:i4>2</vt:i4>
  </property>
</Properties>
</file>